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Nunito"/>
      <p:regular r:id="rId38"/>
      <p:bold r:id="rId39"/>
      <p:italic r:id="rId40"/>
      <p:boldItalic r:id="rId41"/>
    </p:embeddedFont>
    <p:embeddedFont>
      <p:font typeface="Maven Pro"/>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5.xml"/><Relationship Id="rId42" Type="http://schemas.openxmlformats.org/officeDocument/2006/relationships/font" Target="fonts/MavenPro-regular.fntdata"/><Relationship Id="rId41" Type="http://schemas.openxmlformats.org/officeDocument/2006/relationships/font" Target="fonts/Nunito-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MavenPro-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bold.fntdata"/><Relationship Id="rId16" Type="http://schemas.openxmlformats.org/officeDocument/2006/relationships/slide" Target="slides/slide11.xml"/><Relationship Id="rId38" Type="http://schemas.openxmlformats.org/officeDocument/2006/relationships/font" Target="fonts/Nuni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306bd5ac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306bd5ac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306bd5ac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306bd5ac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306bd5ac5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306bd5ac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306bd5ac5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306bd5ac5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c1dc7435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c1dc7435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306bd5ac5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306bd5ac5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306bd5ac5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306bd5ac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306bd5ac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306bd5ac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8c1dc7435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c1dc743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306bd5ac5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306bd5ac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306bd5ac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306bd5ac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306bd5a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306bd5a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Secret message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306bd5ac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306bd5ac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306bd5ac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306bd5ac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This_is_crypto!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306bd5ac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306bd5ac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306bd5ac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306bd5ac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306bd5ac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306bd5ac5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306bd5ac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306bd5ac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306bd5ac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306bd5ac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306bd5ac5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306bd5ac5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306bd5ac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306bd5ac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306bd5ac5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306bd5ac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306bd5ac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306bd5ac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306bd5ac5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306bd5ac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306bd5ac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306bd5ac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306bd5ac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306bd5ac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306bd5ac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306bd5ac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306bd5ac5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306bd5ac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c1dc743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c1dc743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306bd5ac5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306bd5ac5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306bd5ac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306bd5ac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8.png"/><Relationship Id="rId10" Type="http://schemas.openxmlformats.org/officeDocument/2006/relationships/image" Target="../media/image14.png"/><Relationship Id="rId9"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5.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raw.githubusercontent.com/SreyaV/cyber-class/master/materials/Day1/HashOnHash.tx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SreyaV/cyber-cla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to Cybersecurity</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Sreya Vangara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Binary Work?</a:t>
            </a:r>
            <a:endParaRPr/>
          </a:p>
          <a:p>
            <a:pPr indent="0" lvl="0" marL="0" rtl="0" algn="l">
              <a:spcBef>
                <a:spcPts val="0"/>
              </a:spcBef>
              <a:spcAft>
                <a:spcPts val="0"/>
              </a:spcAft>
              <a:buNone/>
            </a:pPr>
            <a:r>
              <a:rPr lang="en"/>
              <a:t>Base 2</a:t>
            </a:r>
            <a:endParaRPr/>
          </a:p>
        </p:txBody>
      </p:sp>
      <p:pic>
        <p:nvPicPr>
          <p:cNvPr id="347" name="Google Shape;347;p22"/>
          <p:cNvPicPr preferRelativeResize="0"/>
          <p:nvPr/>
        </p:nvPicPr>
        <p:blipFill rotWithShape="1">
          <a:blip r:embed="rId3">
            <a:alphaModFix/>
          </a:blip>
          <a:srcRect b="44414" l="0" r="0" t="24401"/>
          <a:stretch/>
        </p:blipFill>
        <p:spPr>
          <a:xfrm>
            <a:off x="813775" y="2014425"/>
            <a:ext cx="8010525" cy="894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a:t>
            </a:r>
            <a:endParaRPr/>
          </a:p>
          <a:p>
            <a:pPr indent="0" lvl="0" marL="0" rtl="0" algn="l">
              <a:spcBef>
                <a:spcPts val="0"/>
              </a:spcBef>
              <a:spcAft>
                <a:spcPts val="0"/>
              </a:spcAft>
              <a:buNone/>
            </a:pPr>
            <a:r>
              <a:rPr lang="en"/>
              <a:t>Binary Work?</a:t>
            </a:r>
            <a:endParaRPr/>
          </a:p>
          <a:p>
            <a:pPr indent="0" lvl="0" marL="0" rtl="0" algn="l">
              <a:spcBef>
                <a:spcPts val="0"/>
              </a:spcBef>
              <a:spcAft>
                <a:spcPts val="0"/>
              </a:spcAft>
              <a:buNone/>
            </a:pPr>
            <a:r>
              <a:rPr lang="en"/>
              <a:t>Base 2</a:t>
            </a:r>
            <a:endParaRPr/>
          </a:p>
        </p:txBody>
      </p:sp>
      <p:pic>
        <p:nvPicPr>
          <p:cNvPr id="353" name="Google Shape;353;p23"/>
          <p:cNvPicPr preferRelativeResize="0"/>
          <p:nvPr/>
        </p:nvPicPr>
        <p:blipFill>
          <a:blip r:embed="rId3">
            <a:alphaModFix/>
          </a:blip>
          <a:stretch>
            <a:fillRect/>
          </a:stretch>
        </p:blipFill>
        <p:spPr>
          <a:xfrm>
            <a:off x="3728450" y="240875"/>
            <a:ext cx="5321814" cy="490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Decimal to </a:t>
            </a:r>
            <a:endParaRPr/>
          </a:p>
          <a:p>
            <a:pPr indent="0" lvl="0" marL="0" rtl="0" algn="l">
              <a:spcBef>
                <a:spcPts val="0"/>
              </a:spcBef>
              <a:spcAft>
                <a:spcPts val="0"/>
              </a:spcAft>
              <a:buNone/>
            </a:pPr>
            <a:r>
              <a:rPr lang="en"/>
              <a:t>Binary?</a:t>
            </a:r>
            <a:endParaRPr/>
          </a:p>
        </p:txBody>
      </p:sp>
      <p:pic>
        <p:nvPicPr>
          <p:cNvPr id="359" name="Google Shape;359;p24"/>
          <p:cNvPicPr preferRelativeResize="0"/>
          <p:nvPr/>
        </p:nvPicPr>
        <p:blipFill rotWithShape="1">
          <a:blip r:embed="rId3">
            <a:alphaModFix/>
          </a:blip>
          <a:srcRect b="4026" l="0" r="0" t="11911"/>
          <a:stretch/>
        </p:blipFill>
        <p:spPr>
          <a:xfrm>
            <a:off x="4281850" y="301875"/>
            <a:ext cx="4862150" cy="4841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365" name="Google Shape;365;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Convert 110101 from binary to decimal.</a:t>
            </a:r>
            <a:endParaRPr sz="2400"/>
          </a:p>
          <a:p>
            <a:pPr indent="-381000" lvl="0" marL="457200" rtl="0" algn="l">
              <a:spcBef>
                <a:spcPts val="0"/>
              </a:spcBef>
              <a:spcAft>
                <a:spcPts val="0"/>
              </a:spcAft>
              <a:buSzPts val="2400"/>
              <a:buAutoNum type="arabicPeriod"/>
            </a:pPr>
            <a:r>
              <a:rPr lang="en" sz="2400"/>
              <a:t>Convert 231 from decimal to binary</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Encoding Systems?</a:t>
            </a:r>
            <a:endParaRPr/>
          </a:p>
        </p:txBody>
      </p:sp>
      <p:sp>
        <p:nvSpPr>
          <p:cNvPr id="375" name="Google Shape;375;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Hexadecimal (Base 16)</a:t>
            </a:r>
            <a:endParaRPr sz="2400"/>
          </a:p>
          <a:p>
            <a:pPr indent="-361950" lvl="1" marL="914400" rtl="0" algn="l">
              <a:spcBef>
                <a:spcPts val="1000"/>
              </a:spcBef>
              <a:spcAft>
                <a:spcPts val="0"/>
              </a:spcAft>
              <a:buSzPts val="2100"/>
              <a:buChar char="○"/>
            </a:pPr>
            <a:r>
              <a:rPr lang="en" sz="2100"/>
              <a:t>Digits: 0 1 2 3 4 5 6 7 8 9 A B C D E F</a:t>
            </a:r>
            <a:endParaRPr sz="2100"/>
          </a:p>
          <a:p>
            <a:pPr indent="-361950" lvl="1" marL="914400" rtl="0" algn="l">
              <a:spcBef>
                <a:spcPts val="1000"/>
              </a:spcBef>
              <a:spcAft>
                <a:spcPts val="0"/>
              </a:spcAft>
              <a:buSzPts val="2100"/>
              <a:buChar char="○"/>
            </a:pPr>
            <a:r>
              <a:rPr lang="en" sz="2100"/>
              <a:t>Denoted by 0x</a:t>
            </a:r>
            <a:r>
              <a:rPr b="1" lang="en" sz="2100"/>
              <a:t>Hex Number</a:t>
            </a:r>
            <a:endParaRPr b="1" sz="2100"/>
          </a:p>
          <a:p>
            <a:pPr indent="-381000" lvl="0" marL="457200" rtl="0" algn="l">
              <a:spcBef>
                <a:spcPts val="1000"/>
              </a:spcBef>
              <a:spcAft>
                <a:spcPts val="0"/>
              </a:spcAft>
              <a:buSzPts val="2400"/>
              <a:buChar char="●"/>
            </a:pPr>
            <a:r>
              <a:rPr lang="en" sz="2400"/>
              <a:t>Octal (Base 8)</a:t>
            </a:r>
            <a:endParaRPr sz="2400"/>
          </a:p>
          <a:p>
            <a:pPr indent="-381000" lvl="0" marL="457200" rtl="0" algn="l">
              <a:spcBef>
                <a:spcPts val="1000"/>
              </a:spcBef>
              <a:spcAft>
                <a:spcPts val="0"/>
              </a:spcAft>
              <a:buSzPts val="2400"/>
              <a:buChar char="●"/>
            </a:pPr>
            <a:r>
              <a:rPr lang="en" sz="2400"/>
              <a:t>ASCII (To Encode Text)</a:t>
            </a:r>
            <a:endParaRPr sz="2400"/>
          </a:p>
          <a:p>
            <a:pPr indent="-368300" lvl="1" marL="914400" rtl="0" algn="l">
              <a:spcBef>
                <a:spcPts val="1000"/>
              </a:spcBef>
              <a:spcAft>
                <a:spcPts val="1000"/>
              </a:spcAft>
              <a:buSzPts val="2200"/>
              <a:buChar char="○"/>
            </a:pPr>
            <a:r>
              <a:rPr lang="en" sz="2200"/>
              <a:t>127 Character:Number Mappings</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pic>
        <p:nvPicPr>
          <p:cNvPr id="380" name="Google Shape;380;p28"/>
          <p:cNvPicPr preferRelativeResize="0"/>
          <p:nvPr/>
        </p:nvPicPr>
        <p:blipFill rotWithShape="1">
          <a:blip r:embed="rId3">
            <a:alphaModFix/>
          </a:blip>
          <a:srcRect b="23018" l="53902" r="0" t="10532"/>
          <a:stretch/>
        </p:blipFill>
        <p:spPr>
          <a:xfrm>
            <a:off x="4063725" y="246125"/>
            <a:ext cx="4853226" cy="4651249"/>
          </a:xfrm>
          <a:prstGeom prst="rect">
            <a:avLst/>
          </a:prstGeom>
          <a:noFill/>
          <a:ln>
            <a:noFill/>
          </a:ln>
        </p:spPr>
      </p:pic>
      <p:sp>
        <p:nvSpPr>
          <p:cNvPr id="381" name="Google Shape;381;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ASCII Table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387" name="Google Shape;387;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Convert 0x3C2 from hex to decimal</a:t>
            </a:r>
            <a:endParaRPr sz="2400"/>
          </a:p>
          <a:p>
            <a:pPr indent="-381000" lvl="0" marL="457200" rtl="0" algn="l">
              <a:spcBef>
                <a:spcPts val="0"/>
              </a:spcBef>
              <a:spcAft>
                <a:spcPts val="0"/>
              </a:spcAft>
              <a:buSzPts val="2400"/>
              <a:buAutoNum type="arabicPeriod"/>
            </a:pPr>
            <a:r>
              <a:rPr lang="en" sz="2400"/>
              <a:t>Convert 0x41 from hex to ASCII</a:t>
            </a:r>
            <a:endParaRPr sz="2400"/>
          </a:p>
          <a:p>
            <a:pPr indent="-381000" lvl="0" marL="457200" rtl="0" algn="l">
              <a:spcBef>
                <a:spcPts val="0"/>
              </a:spcBef>
              <a:spcAft>
                <a:spcPts val="0"/>
              </a:spcAft>
              <a:buSzPts val="2400"/>
              <a:buAutoNum type="arabicPeriod"/>
            </a:pPr>
            <a:r>
              <a:rPr lang="en" sz="2400"/>
              <a:t>How many binary digits do you need to represent any ASCII character?</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1"/>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Ciphers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14"/>
          <p:cNvPicPr preferRelativeResize="0"/>
          <p:nvPr/>
        </p:nvPicPr>
        <p:blipFill>
          <a:blip r:embed="rId3">
            <a:alphaModFix/>
          </a:blip>
          <a:stretch>
            <a:fillRect/>
          </a:stretch>
        </p:blipFill>
        <p:spPr>
          <a:xfrm>
            <a:off x="0" y="2235750"/>
            <a:ext cx="2194719" cy="2925774"/>
          </a:xfrm>
          <a:prstGeom prst="rect">
            <a:avLst/>
          </a:prstGeom>
          <a:noFill/>
          <a:ln>
            <a:noFill/>
          </a:ln>
        </p:spPr>
      </p:pic>
      <p:pic>
        <p:nvPicPr>
          <p:cNvPr id="284" name="Google Shape;284;p14"/>
          <p:cNvPicPr preferRelativeResize="0"/>
          <p:nvPr/>
        </p:nvPicPr>
        <p:blipFill rotWithShape="1">
          <a:blip r:embed="rId4">
            <a:alphaModFix/>
          </a:blip>
          <a:srcRect b="10772" l="0" r="0" t="24565"/>
          <a:stretch/>
        </p:blipFill>
        <p:spPr>
          <a:xfrm>
            <a:off x="22088" y="-31200"/>
            <a:ext cx="6232642" cy="2266950"/>
          </a:xfrm>
          <a:prstGeom prst="rect">
            <a:avLst/>
          </a:prstGeom>
          <a:noFill/>
          <a:ln>
            <a:noFill/>
          </a:ln>
        </p:spPr>
      </p:pic>
      <p:pic>
        <p:nvPicPr>
          <p:cNvPr id="285" name="Google Shape;285;p14"/>
          <p:cNvPicPr preferRelativeResize="0"/>
          <p:nvPr/>
        </p:nvPicPr>
        <p:blipFill>
          <a:blip r:embed="rId5">
            <a:alphaModFix/>
          </a:blip>
          <a:stretch>
            <a:fillRect/>
          </a:stretch>
        </p:blipFill>
        <p:spPr>
          <a:xfrm>
            <a:off x="3985096" y="-31200"/>
            <a:ext cx="5158901" cy="3433900"/>
          </a:xfrm>
          <a:prstGeom prst="rect">
            <a:avLst/>
          </a:prstGeom>
          <a:noFill/>
          <a:ln>
            <a:noFill/>
          </a:ln>
        </p:spPr>
      </p:pic>
      <p:pic>
        <p:nvPicPr>
          <p:cNvPr id="286" name="Google Shape;286;p14"/>
          <p:cNvPicPr preferRelativeResize="0"/>
          <p:nvPr/>
        </p:nvPicPr>
        <p:blipFill>
          <a:blip r:embed="rId6">
            <a:alphaModFix/>
          </a:blip>
          <a:stretch>
            <a:fillRect/>
          </a:stretch>
        </p:blipFill>
        <p:spPr>
          <a:xfrm>
            <a:off x="5542250" y="756350"/>
            <a:ext cx="3601750" cy="2161050"/>
          </a:xfrm>
          <a:prstGeom prst="rect">
            <a:avLst/>
          </a:prstGeom>
          <a:noFill/>
          <a:ln>
            <a:noFill/>
          </a:ln>
        </p:spPr>
      </p:pic>
      <p:pic>
        <p:nvPicPr>
          <p:cNvPr id="287" name="Google Shape;287;p14"/>
          <p:cNvPicPr preferRelativeResize="0"/>
          <p:nvPr/>
        </p:nvPicPr>
        <p:blipFill rotWithShape="1">
          <a:blip r:embed="rId7">
            <a:alphaModFix/>
          </a:blip>
          <a:srcRect b="0" l="0" r="0" t="17328"/>
          <a:stretch/>
        </p:blipFill>
        <p:spPr>
          <a:xfrm>
            <a:off x="1746975" y="1777051"/>
            <a:ext cx="2056999" cy="2266948"/>
          </a:xfrm>
          <a:prstGeom prst="rect">
            <a:avLst/>
          </a:prstGeom>
          <a:noFill/>
          <a:ln>
            <a:noFill/>
          </a:ln>
        </p:spPr>
      </p:pic>
      <p:pic>
        <p:nvPicPr>
          <p:cNvPr id="288" name="Google Shape;288;p14"/>
          <p:cNvPicPr preferRelativeResize="0"/>
          <p:nvPr/>
        </p:nvPicPr>
        <p:blipFill>
          <a:blip r:embed="rId8">
            <a:alphaModFix/>
          </a:blip>
          <a:stretch>
            <a:fillRect/>
          </a:stretch>
        </p:blipFill>
        <p:spPr>
          <a:xfrm>
            <a:off x="3147513" y="2344763"/>
            <a:ext cx="5000625" cy="2809875"/>
          </a:xfrm>
          <a:prstGeom prst="rect">
            <a:avLst/>
          </a:prstGeom>
          <a:noFill/>
          <a:ln>
            <a:noFill/>
          </a:ln>
        </p:spPr>
      </p:pic>
      <p:pic>
        <p:nvPicPr>
          <p:cNvPr id="289" name="Google Shape;289;p14"/>
          <p:cNvPicPr preferRelativeResize="0"/>
          <p:nvPr/>
        </p:nvPicPr>
        <p:blipFill rotWithShape="1">
          <a:blip r:embed="rId9">
            <a:alphaModFix/>
          </a:blip>
          <a:srcRect b="23029" l="0" r="0" t="0"/>
          <a:stretch/>
        </p:blipFill>
        <p:spPr>
          <a:xfrm>
            <a:off x="1852450" y="3762775"/>
            <a:ext cx="2391478" cy="1380725"/>
          </a:xfrm>
          <a:prstGeom prst="rect">
            <a:avLst/>
          </a:prstGeom>
          <a:noFill/>
          <a:ln>
            <a:noFill/>
          </a:ln>
        </p:spPr>
      </p:pic>
      <p:pic>
        <p:nvPicPr>
          <p:cNvPr id="290" name="Google Shape;290;p14"/>
          <p:cNvPicPr preferRelativeResize="0"/>
          <p:nvPr/>
        </p:nvPicPr>
        <p:blipFill>
          <a:blip r:embed="rId10">
            <a:alphaModFix/>
          </a:blip>
          <a:stretch>
            <a:fillRect/>
          </a:stretch>
        </p:blipFill>
        <p:spPr>
          <a:xfrm>
            <a:off x="6262600" y="2993600"/>
            <a:ext cx="2881400" cy="2161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a:t>
            </a:r>
            <a:endParaRPr/>
          </a:p>
          <a:p>
            <a:pPr indent="0" lvl="0" marL="0" rtl="0" algn="l">
              <a:spcBef>
                <a:spcPts val="0"/>
              </a:spcBef>
              <a:spcAft>
                <a:spcPts val="0"/>
              </a:spcAft>
              <a:buNone/>
            </a:pPr>
            <a:r>
              <a:rPr lang="en"/>
              <a:t>Decode This?</a:t>
            </a:r>
            <a:endParaRPr/>
          </a:p>
        </p:txBody>
      </p:sp>
      <p:sp>
        <p:nvSpPr>
          <p:cNvPr id="402" name="Google Shape;402;p32"/>
          <p:cNvSpPr txBox="1"/>
          <p:nvPr>
            <p:ph idx="1" type="body"/>
          </p:nvPr>
        </p:nvSpPr>
        <p:spPr>
          <a:xfrm>
            <a:off x="626975" y="1990050"/>
            <a:ext cx="3827100" cy="2541600"/>
          </a:xfrm>
          <a:prstGeom prst="rect">
            <a:avLst/>
          </a:prstGeom>
        </p:spPr>
        <p:txBody>
          <a:bodyPr anchorCtr="0" anchor="t" bIns="91425" lIns="91425" spcFirstLastPara="1" rIns="91425" wrap="square" tIns="91425">
            <a:noAutofit/>
          </a:bodyPr>
          <a:lstStyle/>
          <a:p>
            <a:pPr indent="-346075" lvl="0" marL="457200" rtl="0" algn="l">
              <a:spcBef>
                <a:spcPts val="0"/>
              </a:spcBef>
              <a:spcAft>
                <a:spcPts val="0"/>
              </a:spcAft>
              <a:buClr>
                <a:srgbClr val="333333"/>
              </a:buClr>
              <a:buSzPts val="1850"/>
              <a:buFont typeface="Arial"/>
              <a:buChar char="●"/>
            </a:pPr>
            <a:r>
              <a:rPr lang="en" sz="1850">
                <a:solidFill>
                  <a:srgbClr val="333333"/>
                </a:solidFill>
                <a:highlight>
                  <a:srgbClr val="FFFFFF"/>
                </a:highlight>
                <a:latin typeface="Arial"/>
                <a:ea typeface="Arial"/>
                <a:cs typeface="Arial"/>
                <a:sym typeface="Arial"/>
              </a:rPr>
              <a:t>Ciphered Message:</a:t>
            </a:r>
            <a:endParaRPr sz="1850">
              <a:solidFill>
                <a:srgbClr val="333333"/>
              </a:solidFill>
              <a:highlight>
                <a:srgbClr val="FFFFFF"/>
              </a:highlight>
              <a:latin typeface="Arial"/>
              <a:ea typeface="Arial"/>
              <a:cs typeface="Arial"/>
              <a:sym typeface="Arial"/>
            </a:endParaRPr>
          </a:p>
          <a:p>
            <a:pPr indent="-346075" lvl="1" marL="914400" rtl="0" algn="l">
              <a:spcBef>
                <a:spcPts val="0"/>
              </a:spcBef>
              <a:spcAft>
                <a:spcPts val="0"/>
              </a:spcAft>
              <a:buClr>
                <a:srgbClr val="333333"/>
              </a:buClr>
              <a:buSzPts val="1850"/>
              <a:buFont typeface="Arial"/>
              <a:buChar char="○"/>
            </a:pPr>
            <a:r>
              <a:rPr b="1" lang="en" sz="1850">
                <a:solidFill>
                  <a:srgbClr val="333333"/>
                </a:solidFill>
                <a:highlight>
                  <a:srgbClr val="FFFFFF"/>
                </a:highlight>
                <a:latin typeface="Arial"/>
                <a:ea typeface="Arial"/>
                <a:cs typeface="Arial"/>
                <a:sym typeface="Arial"/>
              </a:rPr>
              <a:t>llkjmlmpadkkc </a:t>
            </a:r>
            <a:endParaRPr b="1" sz="1850">
              <a:solidFill>
                <a:srgbClr val="333333"/>
              </a:solidFill>
              <a:highlight>
                <a:srgbClr val="FFFFFF"/>
              </a:highlight>
              <a:latin typeface="Arial"/>
              <a:ea typeface="Arial"/>
              <a:cs typeface="Arial"/>
              <a:sym typeface="Arial"/>
            </a:endParaRPr>
          </a:p>
          <a:p>
            <a:pPr indent="-346075" lvl="0" marL="457200" rtl="0" algn="l">
              <a:spcBef>
                <a:spcPts val="0"/>
              </a:spcBef>
              <a:spcAft>
                <a:spcPts val="0"/>
              </a:spcAft>
              <a:buClr>
                <a:srgbClr val="333333"/>
              </a:buClr>
              <a:buSzPts val="1850"/>
              <a:buFont typeface="Arial"/>
              <a:buChar char="●"/>
            </a:pPr>
            <a:r>
              <a:rPr lang="en" sz="1850">
                <a:solidFill>
                  <a:srgbClr val="333333"/>
                </a:solidFill>
                <a:highlight>
                  <a:srgbClr val="FFFFFF"/>
                </a:highlight>
                <a:latin typeface="Arial"/>
                <a:ea typeface="Arial"/>
                <a:cs typeface="Arial"/>
                <a:sym typeface="Arial"/>
              </a:rPr>
              <a:t>Key: </a:t>
            </a:r>
            <a:endParaRPr sz="1850">
              <a:solidFill>
                <a:srgbClr val="333333"/>
              </a:solidFill>
              <a:highlight>
                <a:srgbClr val="FFFFFF"/>
              </a:highlight>
              <a:latin typeface="Arial"/>
              <a:ea typeface="Arial"/>
              <a:cs typeface="Arial"/>
              <a:sym typeface="Arial"/>
            </a:endParaRPr>
          </a:p>
          <a:p>
            <a:pPr indent="-346075" lvl="1" marL="914400" rtl="0" algn="l">
              <a:spcBef>
                <a:spcPts val="0"/>
              </a:spcBef>
              <a:spcAft>
                <a:spcPts val="0"/>
              </a:spcAft>
              <a:buClr>
                <a:srgbClr val="333333"/>
              </a:buClr>
              <a:buSzPts val="1850"/>
              <a:buFont typeface="Arial"/>
              <a:buChar char="○"/>
            </a:pPr>
            <a:r>
              <a:rPr b="1" lang="en" sz="1850">
                <a:solidFill>
                  <a:srgbClr val="333333"/>
                </a:solidFill>
                <a:highlight>
                  <a:srgbClr val="FFFFFF"/>
                </a:highlight>
                <a:latin typeface="Arial"/>
                <a:ea typeface="Arial"/>
                <a:cs typeface="Arial"/>
                <a:sym typeface="Arial"/>
              </a:rPr>
              <a:t>thisisalilkey</a:t>
            </a:r>
            <a:endParaRPr b="1" sz="2100"/>
          </a:p>
        </p:txBody>
      </p:sp>
      <p:pic>
        <p:nvPicPr>
          <p:cNvPr id="403" name="Google Shape;403;p32"/>
          <p:cNvPicPr preferRelativeResize="0"/>
          <p:nvPr/>
        </p:nvPicPr>
        <p:blipFill rotWithShape="1">
          <a:blip r:embed="rId3">
            <a:alphaModFix/>
          </a:blip>
          <a:srcRect b="10610" l="0" r="32092" t="0"/>
          <a:stretch/>
        </p:blipFill>
        <p:spPr>
          <a:xfrm>
            <a:off x="4454000" y="0"/>
            <a:ext cx="469001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Vigenere Cipher</a:t>
            </a:r>
            <a:endParaRPr/>
          </a:p>
        </p:txBody>
      </p:sp>
      <p:sp>
        <p:nvSpPr>
          <p:cNvPr id="409" name="Google Shape;409;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To </a:t>
            </a:r>
            <a:r>
              <a:rPr b="1" lang="en" sz="1600"/>
              <a:t>decrypt</a:t>
            </a:r>
            <a:r>
              <a:rPr lang="en" sz="1600"/>
              <a:t>, take the first letter of the ciphertext and the first letter of the key, and subtract their value If the result is negative, add 26. The result gives the rank of the plain letter.</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To </a:t>
            </a:r>
            <a:r>
              <a:rPr b="1" lang="en" sz="1600"/>
              <a:t>encrypt</a:t>
            </a:r>
            <a:r>
              <a:rPr lang="en" sz="1600"/>
              <a:t>, take the first letter of the message and the first letter of the key, add their value. The result of the addition modulo 26 gives the rank of the ciphered letter.</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Crack This?</a:t>
            </a:r>
            <a:endParaRPr/>
          </a:p>
        </p:txBody>
      </p:sp>
      <p:sp>
        <p:nvSpPr>
          <p:cNvPr id="415" name="Google Shape;415;p3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guvf_vf_pelcgb!</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ROT Ciphers</a:t>
            </a:r>
            <a:endParaRPr/>
          </a:p>
        </p:txBody>
      </p:sp>
      <p:pic>
        <p:nvPicPr>
          <p:cNvPr id="421" name="Google Shape;421;p35"/>
          <p:cNvPicPr preferRelativeResize="0"/>
          <p:nvPr/>
        </p:nvPicPr>
        <p:blipFill>
          <a:blip r:embed="rId3">
            <a:alphaModFix/>
          </a:blip>
          <a:stretch>
            <a:fillRect/>
          </a:stretch>
        </p:blipFill>
        <p:spPr>
          <a:xfrm>
            <a:off x="1740713" y="1597875"/>
            <a:ext cx="5662575" cy="3278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6"/>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Hashing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decode these?</a:t>
            </a:r>
            <a:endParaRPr/>
          </a:p>
        </p:txBody>
      </p:sp>
      <p:sp>
        <p:nvSpPr>
          <p:cNvPr id="432" name="Google Shape;432;p3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solidFill>
                  <a:srgbClr val="757575"/>
                </a:solidFill>
                <a:highlight>
                  <a:srgbClr val="FFFFFF"/>
                </a:highlight>
                <a:latin typeface="Georgia"/>
                <a:ea typeface="Georgia"/>
                <a:cs typeface="Georgia"/>
                <a:sym typeface="Georgia"/>
              </a:rPr>
              <a:t>C017dcaadb04d44b6012b2a055786c77</a:t>
            </a:r>
            <a:endParaRPr sz="2250">
              <a:solidFill>
                <a:srgbClr val="757575"/>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sz="2250">
              <a:solidFill>
                <a:srgbClr val="757575"/>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2250">
                <a:solidFill>
                  <a:srgbClr val="757575"/>
                </a:solidFill>
                <a:highlight>
                  <a:srgbClr val="FFFFFF"/>
                </a:highlight>
                <a:latin typeface="Georgia"/>
                <a:ea typeface="Georgia"/>
                <a:cs typeface="Georgia"/>
                <a:sym typeface="Georgia"/>
              </a:rPr>
              <a:t>e10adc3949ba59abbe56e057f20f883e</a:t>
            </a:r>
            <a:endParaRPr sz="2250">
              <a:solidFill>
                <a:srgbClr val="757575"/>
              </a:solidFill>
              <a:highlight>
                <a:srgbClr val="FFFFFF"/>
              </a:highlight>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Hash Function?</a:t>
            </a:r>
            <a:endParaRPr/>
          </a:p>
        </p:txBody>
      </p:sp>
      <p:sp>
        <p:nvSpPr>
          <p:cNvPr id="438" name="Google Shape;438;p3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 hash function is where a computer takes an input of </a:t>
            </a:r>
            <a:r>
              <a:rPr b="1" lang="en" sz="2000"/>
              <a:t>any length and content</a:t>
            </a:r>
            <a:r>
              <a:rPr lang="en" sz="2000"/>
              <a:t> (e.g. letters, numbers, and symbols) and uses a mathematical formula to chop it, mix it up, and produce an </a:t>
            </a:r>
            <a:r>
              <a:rPr b="1" lang="en" sz="2000"/>
              <a:t>output of a specific length</a:t>
            </a:r>
            <a:r>
              <a:rPr lang="en" sz="2000"/>
              <a:t>. </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need Hash Functions?</a:t>
            </a:r>
            <a:endParaRPr/>
          </a:p>
        </p:txBody>
      </p:sp>
      <p:sp>
        <p:nvSpPr>
          <p:cNvPr id="444" name="Google Shape;444;p3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AutoNum type="arabicPeriod"/>
            </a:pPr>
            <a:r>
              <a:rPr lang="en" sz="2300"/>
              <a:t>Message Integrity</a:t>
            </a:r>
            <a:endParaRPr sz="2300"/>
          </a:p>
          <a:p>
            <a:pPr indent="-374650" lvl="0" marL="457200" rtl="0" algn="l">
              <a:spcBef>
                <a:spcPts val="0"/>
              </a:spcBef>
              <a:spcAft>
                <a:spcPts val="0"/>
              </a:spcAft>
              <a:buSzPts val="2300"/>
              <a:buAutoNum type="arabicPeriod"/>
            </a:pPr>
            <a:r>
              <a:rPr lang="en" sz="2300"/>
              <a:t>One-Way Encryption</a:t>
            </a:r>
            <a:endParaRPr sz="2300"/>
          </a:p>
          <a:p>
            <a:pPr indent="0" lvl="0" marL="0" rtl="0" algn="l">
              <a:spcBef>
                <a:spcPts val="1600"/>
              </a:spcBef>
              <a:spcAft>
                <a:spcPts val="0"/>
              </a:spcAft>
              <a:buNone/>
            </a:pPr>
            <a:r>
              <a:t/>
            </a:r>
            <a:endParaRPr sz="2300"/>
          </a:p>
          <a:p>
            <a:pPr indent="0" lvl="0" marL="0" rtl="0" algn="l">
              <a:spcBef>
                <a:spcPts val="1600"/>
              </a:spcBef>
              <a:spcAft>
                <a:spcPts val="0"/>
              </a:spcAft>
              <a:buNone/>
            </a:pPr>
            <a:r>
              <a:rPr lang="en" sz="2300"/>
              <a:t>MD5 (Message Digest) : 32 chars</a:t>
            </a:r>
            <a:endParaRPr sz="2300"/>
          </a:p>
          <a:p>
            <a:pPr indent="0" lvl="0" marL="0" rtl="0" algn="l">
              <a:spcBef>
                <a:spcPts val="1600"/>
              </a:spcBef>
              <a:spcAft>
                <a:spcPts val="1600"/>
              </a:spcAft>
              <a:buNone/>
            </a:pPr>
            <a:r>
              <a:rPr lang="en" sz="2300"/>
              <a:t>SHA3–512 (Secure Hash Algorithm 3) : 128 chars</a:t>
            </a:r>
            <a:endParaRPr sz="2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Crack Hashes?</a:t>
            </a:r>
            <a:endParaRPr/>
          </a:p>
        </p:txBody>
      </p:sp>
      <p:sp>
        <p:nvSpPr>
          <p:cNvPr id="450" name="Google Shape;450;p4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Difficulty varies with length of hash</a:t>
            </a:r>
            <a:endParaRPr sz="1800"/>
          </a:p>
          <a:p>
            <a:pPr indent="-342900" lvl="0" marL="457200" rtl="0" algn="l">
              <a:spcBef>
                <a:spcPts val="0"/>
              </a:spcBef>
              <a:spcAft>
                <a:spcPts val="0"/>
              </a:spcAft>
              <a:buSzPts val="1800"/>
              <a:buAutoNum type="arabicPeriod"/>
            </a:pPr>
            <a:r>
              <a:rPr lang="en" sz="1800"/>
              <a:t>Rainbow tables</a:t>
            </a:r>
            <a:endParaRPr sz="1800"/>
          </a:p>
          <a:p>
            <a:pPr indent="-342900" lvl="0" marL="457200" rtl="0" algn="l">
              <a:spcBef>
                <a:spcPts val="0"/>
              </a:spcBef>
              <a:spcAft>
                <a:spcPts val="0"/>
              </a:spcAft>
              <a:buSzPts val="1800"/>
              <a:buAutoNum type="arabicPeriod"/>
            </a:pPr>
            <a:r>
              <a:rPr lang="en" sz="1800"/>
              <a:t>Trial and Error</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a:t>How can we protect against attacks?</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Crack This?</a:t>
            </a:r>
            <a:endParaRPr/>
          </a:p>
        </p:txBody>
      </p:sp>
      <p:sp>
        <p:nvSpPr>
          <p:cNvPr id="456" name="Google Shape;456;p4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latin typeface="Arial"/>
                <a:ea typeface="Arial"/>
                <a:cs typeface="Arial"/>
                <a:sym typeface="Arial"/>
                <a:hlinkClick r:id="rId3"/>
              </a:rPr>
              <a:t>https://raw.githubusercontent.com/SreyaV/cyber-class/master/materials/Day1/HashOnHash.txt</a:t>
            </a:r>
            <a:r>
              <a:rPr lang="en" sz="1600">
                <a:latin typeface="Arial"/>
                <a:ea typeface="Arial"/>
                <a:cs typeface="Arial"/>
                <a:sym typeface="Arial"/>
              </a:rPr>
              <a:t> </a:t>
            </a:r>
            <a:endParaRPr sz="1800"/>
          </a:p>
          <a:p>
            <a:pPr indent="0" lvl="0" marL="0" rtl="0" algn="l">
              <a:spcBef>
                <a:spcPts val="1600"/>
              </a:spcBef>
              <a:spcAft>
                <a:spcPts val="0"/>
              </a:spcAft>
              <a:buNone/>
            </a:pPr>
            <a:r>
              <a:rPr lang="en" sz="2000"/>
              <a:t>Hint 1: Use Python (or any coding language you are familiar with)</a:t>
            </a:r>
            <a:endParaRPr sz="2000"/>
          </a:p>
          <a:p>
            <a:pPr indent="0" lvl="0" marL="0" rtl="0" algn="l">
              <a:spcBef>
                <a:spcPts val="1600"/>
              </a:spcBef>
              <a:spcAft>
                <a:spcPts val="1600"/>
              </a:spcAft>
              <a:buNone/>
            </a:pPr>
            <a:r>
              <a:rPr lang="en" sz="2000"/>
              <a:t>Hint 2: The “flag” will be between two braces {</a:t>
            </a:r>
            <a:r>
              <a:rPr b="1" lang="en" sz="2000"/>
              <a:t>flag text</a:t>
            </a:r>
            <a:r>
              <a:rPr lang="en" sz="2000"/>
              <a:t>}</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 Got Into CyberSecurity</a:t>
            </a:r>
            <a:endParaRPr/>
          </a:p>
        </p:txBody>
      </p:sp>
      <p:pic>
        <p:nvPicPr>
          <p:cNvPr id="296" name="Google Shape;296;p15"/>
          <p:cNvPicPr preferRelativeResize="0"/>
          <p:nvPr/>
        </p:nvPicPr>
        <p:blipFill>
          <a:blip r:embed="rId3">
            <a:alphaModFix/>
          </a:blip>
          <a:stretch>
            <a:fillRect/>
          </a:stretch>
        </p:blipFill>
        <p:spPr>
          <a:xfrm>
            <a:off x="4632647" y="1192975"/>
            <a:ext cx="4043924" cy="2355650"/>
          </a:xfrm>
          <a:prstGeom prst="rect">
            <a:avLst/>
          </a:prstGeom>
          <a:noFill/>
          <a:ln>
            <a:noFill/>
          </a:ln>
        </p:spPr>
      </p:pic>
      <p:pic>
        <p:nvPicPr>
          <p:cNvPr id="297" name="Google Shape;297;p15"/>
          <p:cNvPicPr preferRelativeResize="0"/>
          <p:nvPr/>
        </p:nvPicPr>
        <p:blipFill>
          <a:blip r:embed="rId4">
            <a:alphaModFix/>
          </a:blip>
          <a:stretch>
            <a:fillRect/>
          </a:stretch>
        </p:blipFill>
        <p:spPr>
          <a:xfrm>
            <a:off x="4822825" y="2851800"/>
            <a:ext cx="3663576" cy="2152349"/>
          </a:xfrm>
          <a:prstGeom prst="rect">
            <a:avLst/>
          </a:prstGeom>
          <a:noFill/>
          <a:ln>
            <a:noFill/>
          </a:ln>
        </p:spPr>
      </p:pic>
      <p:sp>
        <p:nvSpPr>
          <p:cNvPr id="298" name="Google Shape;298;p15"/>
          <p:cNvSpPr txBox="1"/>
          <p:nvPr>
            <p:ph idx="1" type="body"/>
          </p:nvPr>
        </p:nvSpPr>
        <p:spPr>
          <a:xfrm>
            <a:off x="583950" y="1955250"/>
            <a:ext cx="3839700" cy="299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Capture the Flag Competitions</a:t>
            </a:r>
            <a:endParaRPr sz="1600"/>
          </a:p>
          <a:p>
            <a:pPr indent="-330200" lvl="0" marL="457200" rtl="0" algn="l">
              <a:spcBef>
                <a:spcPts val="0"/>
              </a:spcBef>
              <a:spcAft>
                <a:spcPts val="0"/>
              </a:spcAft>
              <a:buSzPts val="1600"/>
              <a:buChar char="●"/>
            </a:pPr>
            <a:r>
              <a:rPr lang="en" sz="1600"/>
              <a:t>CyberPatriot</a:t>
            </a:r>
            <a:endParaRPr sz="1600"/>
          </a:p>
          <a:p>
            <a:pPr indent="-330200" lvl="0" marL="457200" rtl="0" algn="l">
              <a:spcBef>
                <a:spcPts val="0"/>
              </a:spcBef>
              <a:spcAft>
                <a:spcPts val="0"/>
              </a:spcAft>
              <a:buSzPts val="1600"/>
              <a:buChar char="●"/>
            </a:pPr>
            <a:r>
              <a:rPr lang="en" sz="1600"/>
              <a:t>Playing around with “hacking” tools</a:t>
            </a:r>
            <a:endParaRPr sz="1600"/>
          </a:p>
          <a:p>
            <a:pPr indent="-317500" lvl="1" marL="914400" rtl="0" algn="l">
              <a:spcBef>
                <a:spcPts val="0"/>
              </a:spcBef>
              <a:spcAft>
                <a:spcPts val="0"/>
              </a:spcAft>
              <a:buSzPts val="1400"/>
              <a:buChar char="○"/>
            </a:pPr>
            <a:r>
              <a:rPr lang="en" sz="1400"/>
              <a:t>Wireshark</a:t>
            </a:r>
            <a:endParaRPr sz="1400"/>
          </a:p>
          <a:p>
            <a:pPr indent="-317500" lvl="1" marL="914400" rtl="0" algn="l">
              <a:spcBef>
                <a:spcPts val="0"/>
              </a:spcBef>
              <a:spcAft>
                <a:spcPts val="0"/>
              </a:spcAft>
              <a:buSzPts val="1400"/>
              <a:buChar char="○"/>
            </a:pPr>
            <a:r>
              <a:rPr lang="en" sz="1400"/>
              <a:t>Kali Linux</a:t>
            </a:r>
            <a:endParaRPr sz="1400"/>
          </a:p>
          <a:p>
            <a:pPr indent="-330200" lvl="0" marL="457200" rtl="0" algn="l">
              <a:spcBef>
                <a:spcPts val="0"/>
              </a:spcBef>
              <a:spcAft>
                <a:spcPts val="0"/>
              </a:spcAft>
              <a:buSzPts val="1600"/>
              <a:buChar char="●"/>
            </a:pPr>
            <a:r>
              <a:rPr lang="en" sz="1600"/>
              <a:t>Internships</a:t>
            </a:r>
            <a:endParaRPr sz="1600"/>
          </a:p>
          <a:p>
            <a:pPr indent="-330200" lvl="0" marL="457200" rtl="0" algn="l">
              <a:spcBef>
                <a:spcPts val="0"/>
              </a:spcBef>
              <a:spcAft>
                <a:spcPts val="0"/>
              </a:spcAft>
              <a:buSzPts val="1600"/>
              <a:buChar char="●"/>
            </a:pPr>
            <a:r>
              <a:rPr lang="en" sz="1600"/>
              <a:t>Form Connections</a:t>
            </a:r>
            <a:endParaRPr sz="1600"/>
          </a:p>
          <a:p>
            <a:pPr indent="-330200" lvl="0" marL="457200" rtl="0" algn="l">
              <a:spcBef>
                <a:spcPts val="0"/>
              </a:spcBef>
              <a:spcAft>
                <a:spcPts val="0"/>
              </a:spcAft>
              <a:buSzPts val="1600"/>
              <a:buChar char="●"/>
            </a:pPr>
            <a:r>
              <a:rPr lang="en" sz="1600"/>
              <a:t>Keeping up with the CyberSecurity world </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462" name="Google Shape;462;p42"/>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Im far too lazy to put anything meaningful here. Instead, here's some information about what you just solved.</a:t>
            </a:r>
            <a:endParaRPr sz="1000">
              <a:solidFill>
                <a:srgbClr val="24292E"/>
              </a:solidFill>
              <a:highlight>
                <a:srgbClr val="F6F8FA"/>
              </a:highlight>
              <a:latin typeface="Consolas"/>
              <a:ea typeface="Consolas"/>
              <a:cs typeface="Consolas"/>
              <a:sym typeface="Consolas"/>
            </a:endParaRPr>
          </a:p>
          <a:p>
            <a:pPr indent="0" lvl="0" marL="0" rtl="0" algn="l">
              <a:spcBef>
                <a:spcPts val="1600"/>
              </a:spcBef>
              <a:spcAft>
                <a:spcPts val="0"/>
              </a:spcAft>
              <a:buNone/>
            </a:pPr>
            <a:r>
              <a:rPr lang="en" sz="1000">
                <a:solidFill>
                  <a:srgbClr val="24292E"/>
                </a:solidFill>
                <a:highlight>
                  <a:srgbClr val="F6F8FA"/>
                </a:highlight>
                <a:latin typeface="Consolas"/>
                <a:ea typeface="Consolas"/>
                <a:cs typeface="Consolas"/>
                <a:sym typeface="Consolas"/>
              </a:rPr>
              <a:t>The MD5 algorithm is a widely used hash function producing a 128-bit hash value. Although MD5 was initially designed to be used as a cryptographic hash function, it has been found to suffer from extensive vulnerabilities. It can still be used as a checksum to verify data integrity, but only against unintentional corruption.</a:t>
            </a:r>
            <a:endParaRPr sz="1000">
              <a:solidFill>
                <a:srgbClr val="24292E"/>
              </a:solidFill>
              <a:highlight>
                <a:srgbClr val="F6F8FA"/>
              </a:highlight>
              <a:latin typeface="Consolas"/>
              <a:ea typeface="Consolas"/>
              <a:cs typeface="Consolas"/>
              <a:sym typeface="Consolas"/>
            </a:endParaRPr>
          </a:p>
          <a:p>
            <a:pPr indent="0" lvl="0" marL="0" rtl="0" algn="l">
              <a:spcBef>
                <a:spcPts val="1600"/>
              </a:spcBef>
              <a:spcAft>
                <a:spcPts val="0"/>
              </a:spcAft>
              <a:buNone/>
            </a:pPr>
            <a:r>
              <a:rPr lang="en" sz="1000">
                <a:solidFill>
                  <a:srgbClr val="24292E"/>
                </a:solidFill>
                <a:highlight>
                  <a:srgbClr val="F6F8FA"/>
                </a:highlight>
                <a:latin typeface="Consolas"/>
                <a:ea typeface="Consolas"/>
                <a:cs typeface="Consolas"/>
                <a:sym typeface="Consolas"/>
              </a:rPr>
              <a:t>Like most hash functions, MD5 is neither encryption nor encoding. It can be cracked by brute-force attack and suffers from extensive vulnerabilities as detailed in the security section below.</a:t>
            </a:r>
            <a:endParaRPr sz="1000">
              <a:solidFill>
                <a:srgbClr val="24292E"/>
              </a:solidFill>
              <a:highlight>
                <a:srgbClr val="F6F8FA"/>
              </a:highlight>
              <a:latin typeface="Consolas"/>
              <a:ea typeface="Consolas"/>
              <a:cs typeface="Consolas"/>
              <a:sym typeface="Consolas"/>
            </a:endParaRPr>
          </a:p>
          <a:p>
            <a:pPr indent="0" lvl="0" marL="0" rtl="0" algn="l">
              <a:spcBef>
                <a:spcPts val="1600"/>
              </a:spcBef>
              <a:spcAft>
                <a:spcPts val="0"/>
              </a:spcAft>
              <a:buNone/>
            </a:pPr>
            <a:r>
              <a:rPr lang="en" sz="1000">
                <a:solidFill>
                  <a:srgbClr val="24292E"/>
                </a:solidFill>
                <a:highlight>
                  <a:srgbClr val="F6F8FA"/>
                </a:highlight>
                <a:latin typeface="Consolas"/>
                <a:ea typeface="Consolas"/>
                <a:cs typeface="Consolas"/>
                <a:sym typeface="Consolas"/>
              </a:rPr>
              <a:t>MD5 was designed by Ronald Rivest in 1991 to replace an earlier hash function MD4.[3] The source code in RFC 1321 contains a "by attribution" RSA license. The abbreviation "MD" stands for "Message Digest."</a:t>
            </a:r>
            <a:endParaRPr sz="1000">
              <a:solidFill>
                <a:srgbClr val="24292E"/>
              </a:solidFill>
              <a:highlight>
                <a:srgbClr val="F6F8FA"/>
              </a:highlight>
              <a:latin typeface="Consolas"/>
              <a:ea typeface="Consolas"/>
              <a:cs typeface="Consolas"/>
              <a:sym typeface="Consolas"/>
            </a:endParaRPr>
          </a:p>
          <a:p>
            <a:pPr indent="0" lvl="0" marL="0" rtl="0" algn="l">
              <a:spcBef>
                <a:spcPts val="1600"/>
              </a:spcBef>
              <a:spcAft>
                <a:spcPts val="0"/>
              </a:spcAft>
              <a:buNone/>
            </a:pPr>
            <a:r>
              <a:rPr lang="en" sz="1000">
                <a:solidFill>
                  <a:srgbClr val="24292E"/>
                </a:solidFill>
                <a:highlight>
                  <a:srgbClr val="F6F8FA"/>
                </a:highlight>
                <a:latin typeface="Consolas"/>
                <a:ea typeface="Consolas"/>
                <a:cs typeface="Consolas"/>
                <a:sym typeface="Consolas"/>
              </a:rPr>
              <a:t>The security of the MD5 has been severely compromised, with its weaknesses having been exploited in the field, most infamously by the Flame malware in 2012. The CMU Software Engineering Institute considers MD5 essentially "cryptographically broken and unsuitable for further use".[4]</a:t>
            </a:r>
            <a:endParaRPr sz="1000">
              <a:solidFill>
                <a:srgbClr val="24292E"/>
              </a:solidFill>
              <a:highlight>
                <a:srgbClr val="F6F8FA"/>
              </a:highlight>
              <a:latin typeface="Consolas"/>
              <a:ea typeface="Consolas"/>
              <a:cs typeface="Consolas"/>
              <a:sym typeface="Consolas"/>
            </a:endParaRPr>
          </a:p>
          <a:p>
            <a:pPr indent="0" lvl="0" marL="0" rtl="0" algn="l">
              <a:spcBef>
                <a:spcPts val="1600"/>
              </a:spcBef>
              <a:spcAft>
                <a:spcPts val="0"/>
              </a:spcAft>
              <a:buNone/>
            </a:pPr>
            <a:r>
              <a:rPr lang="en" sz="1000">
                <a:solidFill>
                  <a:srgbClr val="24292E"/>
                </a:solidFill>
                <a:highlight>
                  <a:srgbClr val="F6F8FA"/>
                </a:highlight>
                <a:latin typeface="Consolas"/>
                <a:ea typeface="Consolas"/>
                <a:cs typeface="Consolas"/>
                <a:sym typeface="Consolas"/>
              </a:rPr>
              <a:t>easyctf{1_h0p3_y0u_d1dn7_d0_7h47_by_h4nd}</a:t>
            </a:r>
            <a:endParaRPr sz="1000">
              <a:solidFill>
                <a:srgbClr val="24292E"/>
              </a:solidFill>
              <a:highlight>
                <a:srgbClr val="F6F8FA"/>
              </a:highlight>
              <a:latin typeface="Consolas"/>
              <a:ea typeface="Consolas"/>
              <a:cs typeface="Consolas"/>
              <a:sym typeface="Consolas"/>
            </a:endParaRPr>
          </a:p>
          <a:p>
            <a:pPr indent="0" lvl="0" marL="0" rtl="0" algn="l">
              <a:spcBef>
                <a:spcPts val="1600"/>
              </a:spcBef>
              <a:spcAft>
                <a:spcPts val="1600"/>
              </a:spcAft>
              <a:buNone/>
            </a:pPr>
            <a:r>
              <a:t/>
            </a:r>
            <a:endParaRPr sz="1000">
              <a:solidFill>
                <a:srgbClr val="24292E"/>
              </a:solidFill>
              <a:highlight>
                <a:srgbClr val="F6F8FA"/>
              </a:highlight>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Enigma Machine	</a:t>
            </a:r>
            <a:endParaRPr/>
          </a:p>
        </p:txBody>
      </p:sp>
      <p:sp>
        <p:nvSpPr>
          <p:cNvPr id="468" name="Google Shape;468;p43"/>
          <p:cNvSpPr txBox="1"/>
          <p:nvPr>
            <p:ph idx="1" type="body"/>
          </p:nvPr>
        </p:nvSpPr>
        <p:spPr>
          <a:xfrm>
            <a:off x="409775" y="1966825"/>
            <a:ext cx="4965900" cy="2541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Used </a:t>
            </a:r>
            <a:r>
              <a:rPr lang="en" sz="1700"/>
              <a:t>by German Intelligence during World War II</a:t>
            </a:r>
            <a:endParaRPr sz="1700"/>
          </a:p>
          <a:p>
            <a:pPr indent="-336550" lvl="0" marL="457200" rtl="0" algn="l">
              <a:spcBef>
                <a:spcPts val="0"/>
              </a:spcBef>
              <a:spcAft>
                <a:spcPts val="0"/>
              </a:spcAft>
              <a:buSzPts val="1700"/>
              <a:buChar char="●"/>
            </a:pPr>
            <a:r>
              <a:rPr lang="en" sz="1700"/>
              <a:t>Cracked by Alan Turing, along with significant intelligence efforts by the Brits and Poles</a:t>
            </a:r>
            <a:endParaRPr sz="1700"/>
          </a:p>
          <a:p>
            <a:pPr indent="-336550" lvl="0" marL="457200" rtl="0" algn="l">
              <a:spcBef>
                <a:spcPts val="0"/>
              </a:spcBef>
              <a:spcAft>
                <a:spcPts val="0"/>
              </a:spcAft>
              <a:buSzPts val="1700"/>
              <a:buChar char="●"/>
            </a:pPr>
            <a:r>
              <a:rPr lang="en" sz="1700"/>
              <a:t>Poor operating practices by the Germans greatly aided in reverse-engineering the code</a:t>
            </a:r>
            <a:endParaRPr sz="1700"/>
          </a:p>
        </p:txBody>
      </p:sp>
      <p:pic>
        <p:nvPicPr>
          <p:cNvPr id="469" name="Google Shape;469;p43"/>
          <p:cNvPicPr preferRelativeResize="0"/>
          <p:nvPr/>
        </p:nvPicPr>
        <p:blipFill>
          <a:blip r:embed="rId3">
            <a:alphaModFix/>
          </a:blip>
          <a:stretch>
            <a:fillRect/>
          </a:stretch>
        </p:blipFill>
        <p:spPr>
          <a:xfrm>
            <a:off x="5551850" y="516006"/>
            <a:ext cx="3134575" cy="4174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4"/>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See you Tomorrow!</a:t>
            </a:r>
            <a:endParaRPr/>
          </a:p>
        </p:txBody>
      </p:sp>
      <p:sp>
        <p:nvSpPr>
          <p:cNvPr id="475" name="Google Shape;475;p44"/>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16"/>
          <p:cNvSpPr txBox="1"/>
          <p:nvPr>
            <p:ph type="title"/>
          </p:nvPr>
        </p:nvSpPr>
        <p:spPr>
          <a:xfrm>
            <a:off x="959400" y="772725"/>
            <a:ext cx="74622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400"/>
              <a:t>What is Cybersecurity?</a:t>
            </a:r>
            <a:endParaRPr sz="7400"/>
          </a:p>
        </p:txBody>
      </p:sp>
      <p:sp>
        <p:nvSpPr>
          <p:cNvPr id="304" name="Google Shape;304;p16"/>
          <p:cNvSpPr txBox="1"/>
          <p:nvPr>
            <p:ph idx="1" type="body"/>
          </p:nvPr>
        </p:nvSpPr>
        <p:spPr>
          <a:xfrm>
            <a:off x="1279200" y="3269000"/>
            <a:ext cx="68460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700"/>
              <a:t>The Protection and Defense of Technology</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Counts?</a:t>
            </a:r>
            <a:endParaRPr/>
          </a:p>
        </p:txBody>
      </p:sp>
      <p:sp>
        <p:nvSpPr>
          <p:cNvPr id="310" name="Google Shape;310;p17"/>
          <p:cNvSpPr txBox="1"/>
          <p:nvPr>
            <p:ph idx="1" type="body"/>
          </p:nvPr>
        </p:nvSpPr>
        <p:spPr>
          <a:xfrm>
            <a:off x="504550" y="18482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Cryptography</a:t>
            </a:r>
            <a:endParaRPr sz="1800"/>
          </a:p>
          <a:p>
            <a:pPr indent="-342900" lvl="0" marL="457200" rtl="0" algn="l">
              <a:spcBef>
                <a:spcPts val="0"/>
              </a:spcBef>
              <a:spcAft>
                <a:spcPts val="0"/>
              </a:spcAft>
              <a:buSzPts val="1800"/>
              <a:buChar char="●"/>
            </a:pPr>
            <a:r>
              <a:rPr lang="en" sz="1800"/>
              <a:t>Steganography</a:t>
            </a:r>
            <a:endParaRPr sz="1800"/>
          </a:p>
          <a:p>
            <a:pPr indent="-342900" lvl="0" marL="457200" rtl="0" algn="l">
              <a:spcBef>
                <a:spcPts val="0"/>
              </a:spcBef>
              <a:spcAft>
                <a:spcPts val="0"/>
              </a:spcAft>
              <a:buSzPts val="1800"/>
              <a:buChar char="●"/>
            </a:pPr>
            <a:r>
              <a:rPr lang="en" sz="1800"/>
              <a:t>Reverse Engineering</a:t>
            </a:r>
            <a:endParaRPr sz="1800"/>
          </a:p>
          <a:p>
            <a:pPr indent="-342900" lvl="0" marL="457200" rtl="0" algn="l">
              <a:spcBef>
                <a:spcPts val="0"/>
              </a:spcBef>
              <a:spcAft>
                <a:spcPts val="0"/>
              </a:spcAft>
              <a:buSzPts val="1800"/>
              <a:buChar char="●"/>
            </a:pPr>
            <a:r>
              <a:rPr lang="en" sz="1800"/>
              <a:t>Binary Exploitation</a:t>
            </a:r>
            <a:endParaRPr sz="1800"/>
          </a:p>
          <a:p>
            <a:pPr indent="-342900" lvl="0" marL="457200" rtl="0" algn="l">
              <a:spcBef>
                <a:spcPts val="0"/>
              </a:spcBef>
              <a:spcAft>
                <a:spcPts val="0"/>
              </a:spcAft>
              <a:buSzPts val="1800"/>
              <a:buChar char="●"/>
            </a:pPr>
            <a:r>
              <a:rPr lang="en" sz="1800"/>
              <a:t>Networking</a:t>
            </a:r>
            <a:endParaRPr sz="1800"/>
          </a:p>
          <a:p>
            <a:pPr indent="-342900" lvl="0" marL="457200" rtl="0" algn="l">
              <a:spcBef>
                <a:spcPts val="0"/>
              </a:spcBef>
              <a:spcAft>
                <a:spcPts val="0"/>
              </a:spcAft>
              <a:buSzPts val="1800"/>
              <a:buChar char="●"/>
            </a:pPr>
            <a:r>
              <a:rPr lang="en" sz="1800"/>
              <a:t>Talking to People!</a:t>
            </a:r>
            <a:endParaRPr sz="1800"/>
          </a:p>
          <a:p>
            <a:pPr indent="0" lvl="0" marL="0" rtl="0" algn="l">
              <a:spcBef>
                <a:spcPts val="1600"/>
              </a:spcBef>
              <a:spcAft>
                <a:spcPts val="1600"/>
              </a:spcAft>
              <a:buNone/>
            </a:pPr>
            <a:r>
              <a:rPr lang="en" sz="1800"/>
              <a:t>White Hat v.s. Black Hat Hacking</a:t>
            </a:r>
            <a:endParaRPr sz="1800"/>
          </a:p>
        </p:txBody>
      </p:sp>
      <p:pic>
        <p:nvPicPr>
          <p:cNvPr id="311" name="Google Shape;311;p17"/>
          <p:cNvPicPr preferRelativeResize="0"/>
          <p:nvPr/>
        </p:nvPicPr>
        <p:blipFill>
          <a:blip r:embed="rId3">
            <a:alphaModFix/>
          </a:blip>
          <a:stretch>
            <a:fillRect/>
          </a:stretch>
        </p:blipFill>
        <p:spPr>
          <a:xfrm>
            <a:off x="4362997" y="1029300"/>
            <a:ext cx="4418325" cy="294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of the Course</a:t>
            </a:r>
            <a:endParaRPr/>
          </a:p>
        </p:txBody>
      </p:sp>
      <p:sp>
        <p:nvSpPr>
          <p:cNvPr id="317" name="Google Shape;317;p18"/>
          <p:cNvSpPr txBox="1"/>
          <p:nvPr>
            <p:ph idx="1" type="body"/>
          </p:nvPr>
        </p:nvSpPr>
        <p:spPr>
          <a:xfrm>
            <a:off x="1303800" y="1525625"/>
            <a:ext cx="7030500" cy="2541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Delve into a different subject area each day</a:t>
            </a:r>
            <a:endParaRPr sz="1900"/>
          </a:p>
          <a:p>
            <a:pPr indent="-349250" lvl="0" marL="457200" rtl="0" algn="l">
              <a:spcBef>
                <a:spcPts val="0"/>
              </a:spcBef>
              <a:spcAft>
                <a:spcPts val="0"/>
              </a:spcAft>
              <a:buSzPts val="1900"/>
              <a:buChar char="●"/>
            </a:pPr>
            <a:r>
              <a:rPr lang="en" sz="1900"/>
              <a:t>Small lesson, majority of the time focused on solving problems</a:t>
            </a:r>
            <a:endParaRPr sz="1900"/>
          </a:p>
          <a:p>
            <a:pPr indent="-349250" lvl="0" marL="457200" rtl="0" algn="l">
              <a:spcBef>
                <a:spcPts val="0"/>
              </a:spcBef>
              <a:spcAft>
                <a:spcPts val="0"/>
              </a:spcAft>
              <a:buSzPts val="1900"/>
              <a:buChar char="●"/>
            </a:pPr>
            <a:r>
              <a:rPr lang="en" sz="1900"/>
              <a:t>Dive into the larger-context of the topic</a:t>
            </a:r>
            <a:endParaRPr sz="1900"/>
          </a:p>
        </p:txBody>
      </p:sp>
      <p:pic>
        <p:nvPicPr>
          <p:cNvPr id="318" name="Google Shape;318;p18"/>
          <p:cNvPicPr preferRelativeResize="0"/>
          <p:nvPr/>
        </p:nvPicPr>
        <p:blipFill rotWithShape="1">
          <a:blip r:embed="rId3">
            <a:alphaModFix/>
          </a:blip>
          <a:srcRect b="0" l="0" r="0" t="48504"/>
          <a:stretch/>
        </p:blipFill>
        <p:spPr>
          <a:xfrm>
            <a:off x="1503375" y="3213000"/>
            <a:ext cx="4963725" cy="170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u="sng">
                <a:solidFill>
                  <a:schemeClr val="hlink"/>
                </a:solidFill>
                <a:latin typeface="Arial"/>
                <a:ea typeface="Arial"/>
                <a:cs typeface="Arial"/>
                <a:sym typeface="Arial"/>
                <a:hlinkClick r:id="rId3"/>
              </a:rPr>
              <a:t>https://github.com/SreyaV/cyber-class</a:t>
            </a:r>
            <a:r>
              <a:rPr lang="en" sz="2900">
                <a:latin typeface="Arial"/>
                <a:ea typeface="Arial"/>
                <a:cs typeface="Arial"/>
                <a:sym typeface="Arial"/>
              </a:rPr>
              <a:t> </a:t>
            </a:r>
            <a:endParaRPr sz="2900">
              <a:latin typeface="Arial"/>
              <a:ea typeface="Arial"/>
              <a:cs typeface="Arial"/>
              <a:sym typeface="Arial"/>
            </a:endParaRPr>
          </a:p>
          <a:p>
            <a:pPr indent="0" lvl="0" marL="0" rtl="0" algn="ctr">
              <a:spcBef>
                <a:spcPts val="1600"/>
              </a:spcBef>
              <a:spcAft>
                <a:spcPts val="0"/>
              </a:spcAft>
              <a:buNone/>
            </a:pPr>
            <a:r>
              <a:t/>
            </a:r>
            <a:endParaRPr sz="2900">
              <a:latin typeface="Arial"/>
              <a:ea typeface="Arial"/>
              <a:cs typeface="Arial"/>
              <a:sym typeface="Arial"/>
            </a:endParaRPr>
          </a:p>
          <a:p>
            <a:pPr indent="0" lvl="0" marL="0" rtl="0" algn="ctr">
              <a:spcBef>
                <a:spcPts val="1600"/>
              </a:spcBef>
              <a:spcAft>
                <a:spcPts val="1600"/>
              </a:spcAft>
              <a:buNone/>
            </a:pPr>
            <a:r>
              <a:t/>
            </a:r>
            <a:endParaRPr sz="29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0"/>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Bases and Encoding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Number Systems Work?</a:t>
            </a:r>
            <a:endParaRPr/>
          </a:p>
          <a:p>
            <a:pPr indent="0" lvl="0" marL="0" rtl="0" algn="l">
              <a:spcBef>
                <a:spcPts val="0"/>
              </a:spcBef>
              <a:spcAft>
                <a:spcPts val="0"/>
              </a:spcAft>
              <a:buNone/>
            </a:pPr>
            <a:r>
              <a:rPr lang="en"/>
              <a:t>Base 10</a:t>
            </a:r>
            <a:endParaRPr/>
          </a:p>
        </p:txBody>
      </p:sp>
      <p:sp>
        <p:nvSpPr>
          <p:cNvPr id="335" name="Google Shape;335;p21"/>
          <p:cNvSpPr txBox="1"/>
          <p:nvPr>
            <p:ph idx="1" type="body"/>
          </p:nvPr>
        </p:nvSpPr>
        <p:spPr>
          <a:xfrm>
            <a:off x="92875" y="1990050"/>
            <a:ext cx="9051000" cy="1260900"/>
          </a:xfrm>
          <a:prstGeom prst="rect">
            <a:avLst/>
          </a:prstGeom>
        </p:spPr>
        <p:txBody>
          <a:bodyPr anchorCtr="0" anchor="t" bIns="91425" lIns="91425" spcFirstLastPara="1" rIns="91425" wrap="square" tIns="91425">
            <a:noAutofit/>
          </a:bodyPr>
          <a:lstStyle/>
          <a:p>
            <a:pPr indent="457200" lvl="0" marL="0" rtl="0" algn="l">
              <a:spcBef>
                <a:spcPts val="0"/>
              </a:spcBef>
              <a:spcAft>
                <a:spcPts val="1600"/>
              </a:spcAft>
              <a:buNone/>
            </a:pPr>
            <a:r>
              <a:rPr lang="en" sz="6000"/>
              <a:t>1			6,			2			8			3</a:t>
            </a:r>
            <a:endParaRPr sz="6000"/>
          </a:p>
        </p:txBody>
      </p:sp>
      <p:sp>
        <p:nvSpPr>
          <p:cNvPr id="336" name="Google Shape;336;p21"/>
          <p:cNvSpPr txBox="1"/>
          <p:nvPr/>
        </p:nvSpPr>
        <p:spPr>
          <a:xfrm>
            <a:off x="7755900" y="3401925"/>
            <a:ext cx="10914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unito"/>
                <a:ea typeface="Nunito"/>
                <a:cs typeface="Nunito"/>
                <a:sym typeface="Nunito"/>
              </a:rPr>
              <a:t>3 * 10</a:t>
            </a:r>
            <a:r>
              <a:rPr baseline="30000" lang="en" sz="2100">
                <a:latin typeface="Nunito"/>
                <a:ea typeface="Nunito"/>
                <a:cs typeface="Nunito"/>
                <a:sym typeface="Nunito"/>
              </a:rPr>
              <a:t>0</a:t>
            </a:r>
            <a:endParaRPr baseline="30000" sz="2100">
              <a:latin typeface="Nunito"/>
              <a:ea typeface="Nunito"/>
              <a:cs typeface="Nunito"/>
              <a:sym typeface="Nunito"/>
            </a:endParaRPr>
          </a:p>
        </p:txBody>
      </p:sp>
      <p:sp>
        <p:nvSpPr>
          <p:cNvPr id="337" name="Google Shape;337;p21"/>
          <p:cNvSpPr txBox="1"/>
          <p:nvPr/>
        </p:nvSpPr>
        <p:spPr>
          <a:xfrm>
            <a:off x="5922900" y="3401925"/>
            <a:ext cx="10914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unito"/>
                <a:ea typeface="Nunito"/>
                <a:cs typeface="Nunito"/>
                <a:sym typeface="Nunito"/>
              </a:rPr>
              <a:t>8</a:t>
            </a:r>
            <a:r>
              <a:rPr lang="en" sz="2100">
                <a:latin typeface="Nunito"/>
                <a:ea typeface="Nunito"/>
                <a:cs typeface="Nunito"/>
                <a:sym typeface="Nunito"/>
              </a:rPr>
              <a:t> * 10</a:t>
            </a:r>
            <a:r>
              <a:rPr baseline="30000" lang="en" sz="2100">
                <a:latin typeface="Nunito"/>
                <a:ea typeface="Nunito"/>
                <a:cs typeface="Nunito"/>
                <a:sym typeface="Nunito"/>
              </a:rPr>
              <a:t>1</a:t>
            </a:r>
            <a:endParaRPr baseline="30000" sz="2100">
              <a:latin typeface="Nunito"/>
              <a:ea typeface="Nunito"/>
              <a:cs typeface="Nunito"/>
              <a:sym typeface="Nunito"/>
            </a:endParaRPr>
          </a:p>
        </p:txBody>
      </p:sp>
      <p:sp>
        <p:nvSpPr>
          <p:cNvPr id="338" name="Google Shape;338;p21"/>
          <p:cNvSpPr txBox="1"/>
          <p:nvPr/>
        </p:nvSpPr>
        <p:spPr>
          <a:xfrm>
            <a:off x="3892475" y="3401925"/>
            <a:ext cx="10914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unito"/>
                <a:ea typeface="Nunito"/>
                <a:cs typeface="Nunito"/>
                <a:sym typeface="Nunito"/>
              </a:rPr>
              <a:t>2</a:t>
            </a:r>
            <a:r>
              <a:rPr lang="en" sz="2100">
                <a:latin typeface="Nunito"/>
                <a:ea typeface="Nunito"/>
                <a:cs typeface="Nunito"/>
                <a:sym typeface="Nunito"/>
              </a:rPr>
              <a:t> * 10</a:t>
            </a:r>
            <a:r>
              <a:rPr baseline="30000" lang="en" sz="2100">
                <a:latin typeface="Nunito"/>
                <a:ea typeface="Nunito"/>
                <a:cs typeface="Nunito"/>
                <a:sym typeface="Nunito"/>
              </a:rPr>
              <a:t>2</a:t>
            </a:r>
            <a:endParaRPr baseline="30000" sz="2100">
              <a:latin typeface="Nunito"/>
              <a:ea typeface="Nunito"/>
              <a:cs typeface="Nunito"/>
              <a:sym typeface="Nunito"/>
            </a:endParaRPr>
          </a:p>
        </p:txBody>
      </p:sp>
      <p:sp>
        <p:nvSpPr>
          <p:cNvPr id="339" name="Google Shape;339;p21"/>
          <p:cNvSpPr txBox="1"/>
          <p:nvPr/>
        </p:nvSpPr>
        <p:spPr>
          <a:xfrm>
            <a:off x="2256850" y="3401925"/>
            <a:ext cx="10914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unito"/>
                <a:ea typeface="Nunito"/>
                <a:cs typeface="Nunito"/>
                <a:sym typeface="Nunito"/>
              </a:rPr>
              <a:t>6</a:t>
            </a:r>
            <a:r>
              <a:rPr lang="en" sz="2100">
                <a:latin typeface="Nunito"/>
                <a:ea typeface="Nunito"/>
                <a:cs typeface="Nunito"/>
                <a:sym typeface="Nunito"/>
              </a:rPr>
              <a:t> * 10</a:t>
            </a:r>
            <a:r>
              <a:rPr baseline="30000" lang="en" sz="2100">
                <a:latin typeface="Nunito"/>
                <a:ea typeface="Nunito"/>
                <a:cs typeface="Nunito"/>
                <a:sym typeface="Nunito"/>
              </a:rPr>
              <a:t>3</a:t>
            </a:r>
            <a:endParaRPr baseline="30000" sz="2100">
              <a:latin typeface="Nunito"/>
              <a:ea typeface="Nunito"/>
              <a:cs typeface="Nunito"/>
              <a:sym typeface="Nunito"/>
            </a:endParaRPr>
          </a:p>
        </p:txBody>
      </p:sp>
      <p:sp>
        <p:nvSpPr>
          <p:cNvPr id="340" name="Google Shape;340;p21"/>
          <p:cNvSpPr txBox="1"/>
          <p:nvPr/>
        </p:nvSpPr>
        <p:spPr>
          <a:xfrm>
            <a:off x="272900" y="3401925"/>
            <a:ext cx="10914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unito"/>
                <a:ea typeface="Nunito"/>
                <a:cs typeface="Nunito"/>
                <a:sym typeface="Nunito"/>
              </a:rPr>
              <a:t>1</a:t>
            </a:r>
            <a:r>
              <a:rPr lang="en" sz="2100">
                <a:latin typeface="Nunito"/>
                <a:ea typeface="Nunito"/>
                <a:cs typeface="Nunito"/>
                <a:sym typeface="Nunito"/>
              </a:rPr>
              <a:t> * 10</a:t>
            </a:r>
            <a:r>
              <a:rPr baseline="30000" lang="en" sz="2100">
                <a:latin typeface="Nunito"/>
                <a:ea typeface="Nunito"/>
                <a:cs typeface="Nunito"/>
                <a:sym typeface="Nunito"/>
              </a:rPr>
              <a:t>4</a:t>
            </a:r>
            <a:endParaRPr baseline="30000" sz="2100">
              <a:latin typeface="Nunito"/>
              <a:ea typeface="Nunito"/>
              <a:cs typeface="Nunito"/>
              <a:sym typeface="Nunito"/>
            </a:endParaRPr>
          </a:p>
        </p:txBody>
      </p:sp>
      <p:sp>
        <p:nvSpPr>
          <p:cNvPr id="341" name="Google Shape;341;p21"/>
          <p:cNvSpPr txBox="1"/>
          <p:nvPr/>
        </p:nvSpPr>
        <p:spPr>
          <a:xfrm>
            <a:off x="2882400" y="4284225"/>
            <a:ext cx="38733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Nunito"/>
                <a:ea typeface="Nunito"/>
                <a:cs typeface="Nunito"/>
                <a:sym typeface="Nunito"/>
              </a:rPr>
              <a:t>10000 + 6000 + 200 + 80 + 3</a:t>
            </a:r>
            <a:endParaRPr b="1" baseline="30000" sz="21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